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351" r:id="rId3"/>
    <p:sldId id="353" r:id="rId4"/>
    <p:sldId id="352" r:id="rId5"/>
    <p:sldId id="285" r:id="rId6"/>
    <p:sldId id="331" r:id="rId7"/>
    <p:sldId id="314" r:id="rId8"/>
    <p:sldId id="346" r:id="rId9"/>
    <p:sldId id="336" r:id="rId10"/>
    <p:sldId id="337" r:id="rId11"/>
    <p:sldId id="348" r:id="rId12"/>
    <p:sldId id="347" r:id="rId13"/>
    <p:sldId id="338" r:id="rId14"/>
    <p:sldId id="339" r:id="rId15"/>
    <p:sldId id="349" r:id="rId16"/>
    <p:sldId id="340" r:id="rId17"/>
    <p:sldId id="341" r:id="rId18"/>
    <p:sldId id="350" r:id="rId19"/>
    <p:sldId id="345" r:id="rId20"/>
    <p:sldId id="28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A5F0"/>
    <a:srgbClr val="4100FA"/>
    <a:srgbClr val="8666E0"/>
    <a:srgbClr val="9BF5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342" autoAdjust="0"/>
    <p:restoredTop sz="94615" autoAdjust="0"/>
  </p:normalViewPr>
  <p:slideViewPr>
    <p:cSldViewPr>
      <p:cViewPr>
        <p:scale>
          <a:sx n="50" d="100"/>
          <a:sy n="50" d="100"/>
        </p:scale>
        <p:origin x="-720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William_Bradford_(Plymouth_governor)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900" b="1" u="sng" dirty="0" smtClean="0">
                <a:solidFill>
                  <a:srgbClr val="00B050"/>
                </a:solidFill>
              </a:rPr>
              <a:t>Today’s Purpose</a:t>
            </a:r>
            <a:r>
              <a:rPr lang="en-US" sz="2900" dirty="0" smtClean="0">
                <a:solidFill>
                  <a:srgbClr val="00B050"/>
                </a:solidFill>
              </a:rPr>
              <a:t>:</a:t>
            </a:r>
            <a:r>
              <a:rPr lang="en-US" sz="3200" dirty="0" smtClean="0">
                <a:solidFill>
                  <a:srgbClr val="00B050"/>
                </a:solidFill>
              </a:rPr>
              <a:t>  </a:t>
            </a:r>
          </a:p>
          <a:p>
            <a:pPr algn="ctr"/>
            <a:r>
              <a:rPr lang="en-US" sz="3200" dirty="0" smtClean="0">
                <a:solidFill>
                  <a:srgbClr val="00B050"/>
                </a:solidFill>
              </a:rPr>
              <a:t>Describe the history of Judaism </a:t>
            </a:r>
          </a:p>
          <a:p>
            <a:pPr algn="ctr"/>
            <a:r>
              <a:rPr lang="en-US" sz="3200" dirty="0" smtClean="0">
                <a:solidFill>
                  <a:srgbClr val="00B050"/>
                </a:solidFill>
              </a:rPr>
              <a:t>from Creation to Moses.</a:t>
            </a:r>
          </a:p>
          <a:p>
            <a:pPr algn="ctr"/>
            <a:endParaRPr lang="en-US" sz="3200" dirty="0" smtClean="0">
              <a:solidFill>
                <a:srgbClr val="00B050"/>
              </a:solidFill>
            </a:endParaRPr>
          </a:p>
          <a:p>
            <a:pPr algn="ctr"/>
            <a:endParaRPr lang="en-US" sz="3000" dirty="0" smtClean="0">
              <a:solidFill>
                <a:srgbClr val="00B05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6400"/>
            <a:ext cx="9144000" cy="533400"/>
          </a:xfrm>
        </p:spPr>
        <p:txBody>
          <a:bodyPr>
            <a:normAutofit fontScale="90000"/>
          </a:bodyPr>
          <a:lstStyle/>
          <a:p>
            <a:r>
              <a:rPr lang="en-US" sz="4000" u="sng" dirty="0" smtClean="0">
                <a:solidFill>
                  <a:srgbClr val="FF0000"/>
                </a:solidFill>
              </a:rPr>
              <a:t>2-10-2015  SS Do Now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14600"/>
            <a:ext cx="9144000" cy="4800600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3000" dirty="0" smtClean="0"/>
              <a:t>Take out </a:t>
            </a:r>
            <a:r>
              <a:rPr lang="en-US" sz="3000" dirty="0" smtClean="0">
                <a:solidFill>
                  <a:srgbClr val="FF0000"/>
                </a:solidFill>
              </a:rPr>
              <a:t>Vocab. Definitions listed on p. 202</a:t>
            </a:r>
            <a:endParaRPr lang="en-US" sz="3000" dirty="0" smtClean="0"/>
          </a:p>
          <a:p>
            <a:pPr marL="514350" indent="-514350">
              <a:buAutoNum type="arabicPeriod"/>
            </a:pPr>
            <a:r>
              <a:rPr lang="en-US" sz="3000" dirty="0" smtClean="0"/>
              <a:t>Copy tonight’s home assignments: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       Sci.: </a:t>
            </a:r>
            <a:r>
              <a:rPr lang="en-US" sz="2800" dirty="0" smtClean="0">
                <a:solidFill>
                  <a:srgbClr val="002060"/>
                </a:solidFill>
              </a:rPr>
              <a:t>Study for Acids &amp; Bases Quiz Wed. (Chem. p. 213-16)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       SS: Flash cards and Hist. p. 207 #1a, b.</a:t>
            </a:r>
            <a:endParaRPr lang="en-US" sz="3000" dirty="0" smtClean="0">
              <a:solidFill>
                <a:srgbClr val="FF0000"/>
              </a:solidFill>
            </a:endParaRPr>
          </a:p>
          <a:p>
            <a:pPr marL="514350" indent="-514350">
              <a:buAutoNum type="arabicPeriod" startAt="3"/>
            </a:pPr>
            <a:r>
              <a:rPr lang="en-US" sz="2800" u="sng" dirty="0" smtClean="0"/>
              <a:t>Answer Now</a:t>
            </a:r>
            <a:r>
              <a:rPr lang="en-US" sz="2800" dirty="0" smtClean="0"/>
              <a:t>:  Turn to History p. 202, read and answer If YOU were there.</a:t>
            </a:r>
          </a:p>
          <a:p>
            <a:pPr marL="514350" indent="-514350">
              <a:buAutoNum type="arabicPeriod" startAt="3"/>
            </a:pPr>
            <a:endParaRPr lang="en-US" sz="3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Adam and Eve Fall</a:t>
            </a:r>
            <a:endParaRPr lang="en-US" dirty="0"/>
          </a:p>
        </p:txBody>
      </p:sp>
      <p:pic>
        <p:nvPicPr>
          <p:cNvPr id="4" name="Content Placeholder 3" descr="c7433700a019926b48829b9a5fec6cb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200399"/>
            <a:ext cx="4876800" cy="3657601"/>
          </a:xfrm>
        </p:spPr>
      </p:pic>
      <p:pic>
        <p:nvPicPr>
          <p:cNvPr id="5" name="Picture 4" descr="adam-eve-leav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3186684"/>
            <a:ext cx="3429000" cy="41285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762000"/>
            <a:ext cx="4343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u="sng" dirty="0" smtClean="0"/>
              <a:t>God tells Adam and Eve </a:t>
            </a:r>
            <a:r>
              <a:rPr lang="en-US" sz="3000" dirty="0" smtClean="0"/>
              <a:t>only one law:  </a:t>
            </a:r>
            <a:r>
              <a:rPr lang="en-US" sz="3000" u="sng" dirty="0" smtClean="0"/>
              <a:t>do not eat the fruit of one tree</a:t>
            </a:r>
            <a:r>
              <a:rPr lang="en-US" sz="3000" dirty="0" smtClean="0"/>
              <a:t> or they will die. </a:t>
            </a:r>
            <a:endParaRPr lang="en-US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4648200" y="685800"/>
            <a:ext cx="4495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u="sng" dirty="0" smtClean="0"/>
              <a:t>Adam and Eve disobey </a:t>
            </a:r>
            <a:r>
              <a:rPr lang="en-US" sz="3000" dirty="0" smtClean="0"/>
              <a:t>and are </a:t>
            </a:r>
            <a:r>
              <a:rPr lang="en-US" sz="3000" u="sng" dirty="0" smtClean="0"/>
              <a:t>punished by a curse on the Earth and </a:t>
            </a:r>
            <a:r>
              <a:rPr lang="en-US" sz="3000" dirty="0" smtClean="0"/>
              <a:t>their own eventual </a:t>
            </a:r>
            <a:r>
              <a:rPr lang="en-US" sz="3000" u="sng" dirty="0" smtClean="0"/>
              <a:t>death</a:t>
            </a:r>
            <a:r>
              <a:rPr lang="en-US" sz="3000" dirty="0" smtClean="0"/>
              <a:t>.</a:t>
            </a:r>
            <a:endParaRPr lang="en-US" sz="3000" dirty="0"/>
          </a:p>
        </p:txBody>
      </p:sp>
      <p:sp>
        <p:nvSpPr>
          <p:cNvPr id="8" name="Right Arrow 7"/>
          <p:cNvSpPr/>
          <p:nvPr/>
        </p:nvSpPr>
        <p:spPr>
          <a:xfrm>
            <a:off x="3962400" y="1752600"/>
            <a:ext cx="6858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0" y="2713672"/>
            <a:ext cx="8610600" cy="1782128"/>
            <a:chOff x="0" y="2713672"/>
            <a:chExt cx="8610600" cy="1782128"/>
          </a:xfrm>
        </p:grpSpPr>
        <p:sp>
          <p:nvSpPr>
            <p:cNvPr id="9" name="TextBox 8"/>
            <p:cNvSpPr txBox="1"/>
            <p:nvPr/>
          </p:nvSpPr>
          <p:spPr>
            <a:xfrm>
              <a:off x="0" y="2713672"/>
              <a:ext cx="86106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dirty="0" smtClean="0">
                  <a:solidFill>
                    <a:srgbClr val="FF0000"/>
                  </a:solidFill>
                </a:rPr>
                <a:t>Where did they get their animal skin clothes?</a:t>
              </a:r>
              <a:endParaRPr lang="en-US" sz="3000" dirty="0">
                <a:solidFill>
                  <a:srgbClr val="FF0000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5105400" y="3352800"/>
              <a:ext cx="1524000" cy="11430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4_cain-abel-sacrific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821485"/>
            <a:ext cx="8229600" cy="5036515"/>
          </a:xfrm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Sin gets worse in Adam’s son Cain.  </a:t>
            </a:r>
          </a:p>
          <a:p>
            <a:pPr algn="ctr"/>
            <a:r>
              <a:rPr lang="en-US" sz="3000" dirty="0" smtClean="0"/>
              <a:t>He kills his brother Abel.  Why?</a:t>
            </a:r>
          </a:p>
          <a:p>
            <a:pPr algn="ctr"/>
            <a:r>
              <a:rPr lang="en-US" sz="3000" dirty="0" smtClean="0"/>
              <a:t>  God accepts Abel’s sacrifice, but not Cain’s.</a:t>
            </a:r>
            <a:endParaRPr lang="en-US" sz="3000" dirty="0"/>
          </a:p>
        </p:txBody>
      </p:sp>
      <p:sp>
        <p:nvSpPr>
          <p:cNvPr id="8" name="TextBox 7"/>
          <p:cNvSpPr txBox="1"/>
          <p:nvPr/>
        </p:nvSpPr>
        <p:spPr>
          <a:xfrm>
            <a:off x="7543800" y="3886200"/>
            <a:ext cx="121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accent1"/>
                </a:solidFill>
              </a:rPr>
              <a:t>Lamb</a:t>
            </a:r>
            <a:endParaRPr lang="en-US" sz="3000" dirty="0">
              <a:solidFill>
                <a:schemeClr val="accent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7543800" y="4572000"/>
            <a:ext cx="762000" cy="76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Adam has children and grandchildren. Their hearts are only evil continually.  Lying, hatred and violence spread.</a:t>
            </a:r>
            <a:endParaRPr lang="en-US" dirty="0"/>
          </a:p>
        </p:txBody>
      </p:sp>
      <p:pic>
        <p:nvPicPr>
          <p:cNvPr id="8" name="Content Placeholder 7" descr="tower_of_babel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2057400"/>
            <a:ext cx="6819035" cy="4800600"/>
          </a:xfrm>
        </p:spPr>
      </p:pic>
      <p:sp>
        <p:nvSpPr>
          <p:cNvPr id="9" name="TextBox 8"/>
          <p:cNvSpPr txBox="1"/>
          <p:nvPr/>
        </p:nvSpPr>
        <p:spPr>
          <a:xfrm>
            <a:off x="4876800" y="2209800"/>
            <a:ext cx="213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Tower of Babel</a:t>
            </a:r>
            <a:endParaRPr lang="en-US" sz="3000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0" y="2286000"/>
            <a:ext cx="2286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u="sng" dirty="0" smtClean="0"/>
              <a:t>God is saddened by all the sin and will bring a flood to cover the whole Earth</a:t>
            </a:r>
            <a:r>
              <a:rPr lang="en-US" sz="3000" dirty="0" smtClean="0"/>
              <a:t>.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8800" y="0"/>
            <a:ext cx="3505200" cy="2590800"/>
          </a:xfrm>
        </p:spPr>
        <p:txBody>
          <a:bodyPr>
            <a:noAutofit/>
          </a:bodyPr>
          <a:lstStyle/>
          <a:p>
            <a:r>
              <a:rPr lang="en-US" sz="3000" u="sng" dirty="0" smtClean="0"/>
              <a:t>But God warns Noah to make an ark and sends two of every land animal to him to save.</a:t>
            </a:r>
            <a:endParaRPr lang="en-US" sz="3000" dirty="0"/>
          </a:p>
        </p:txBody>
      </p:sp>
      <p:pic>
        <p:nvPicPr>
          <p:cNvPr id="5" name="Content Placeholder 4" descr="noah-ark-football-fiel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03200"/>
            <a:ext cx="5715000" cy="3225800"/>
          </a:xfrm>
        </p:spPr>
      </p:pic>
      <p:pic>
        <p:nvPicPr>
          <p:cNvPr id="4" name="Content Placeholder 3" descr="ark-kin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377441" y="2895600"/>
            <a:ext cx="11521441" cy="3657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5715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i="1" dirty="0" smtClean="0"/>
              <a:t>The ark described in the Old Testament was about 500 ft. long!</a:t>
            </a:r>
            <a:endParaRPr lang="en-US" sz="2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743200" y="3505200"/>
            <a:ext cx="3429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i="1" dirty="0" smtClean="0">
                <a:solidFill>
                  <a:srgbClr val="0070C0"/>
                </a:solidFill>
              </a:rPr>
              <a:t>Why wouldn’t Noah take water animals too?</a:t>
            </a:r>
            <a:endParaRPr lang="en-US" sz="2600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1400" y="76200"/>
            <a:ext cx="1752600" cy="6629400"/>
          </a:xfrm>
        </p:spPr>
        <p:txBody>
          <a:bodyPr>
            <a:noAutofit/>
          </a:bodyPr>
          <a:lstStyle/>
          <a:p>
            <a:r>
              <a:rPr lang="en-US" sz="3000" dirty="0" smtClean="0"/>
              <a:t>For a while all is well, then men forget to worship the Creator.   </a:t>
            </a:r>
            <a:r>
              <a:rPr lang="en-US" sz="3000" u="sng" dirty="0" smtClean="0"/>
              <a:t>God speaks to Abraham to leave Ur and go to a new land</a:t>
            </a:r>
            <a:r>
              <a:rPr lang="en-US" sz="3000" dirty="0" smtClean="0"/>
              <a:t>.</a:t>
            </a:r>
            <a:endParaRPr lang="en-US" sz="3000" dirty="0"/>
          </a:p>
        </p:txBody>
      </p:sp>
      <p:pic>
        <p:nvPicPr>
          <p:cNvPr id="5" name="Picture 4" descr="4-Abraham-journey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89091" cy="708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He promises that Abraham will be the father of many nations.  But Abraham is 100 years old.</a:t>
            </a:r>
            <a:endParaRPr lang="en-US" dirty="0"/>
          </a:p>
        </p:txBody>
      </p:sp>
      <p:pic>
        <p:nvPicPr>
          <p:cNvPr id="4" name="Content Placeholder 3" descr="abrah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43000"/>
            <a:ext cx="8077200" cy="6057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05400" y="4572000"/>
            <a:ext cx="2362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Continue Clip</a:t>
            </a:r>
            <a:endParaRPr lang="en-US" sz="3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32004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u="sng" dirty="0" smtClean="0"/>
              <a:t>Abraham’s grandson Jacob and his sons go into…</a:t>
            </a:r>
          </a:p>
          <a:p>
            <a:r>
              <a:rPr lang="en-US" sz="3000" u="sng" dirty="0" smtClean="0"/>
              <a:t>Egypt for 400 years of slavery.  </a:t>
            </a:r>
            <a:r>
              <a:rPr lang="en-US" sz="3000" dirty="0" smtClean="0"/>
              <a:t>Then</a:t>
            </a:r>
            <a:r>
              <a:rPr lang="en-US" sz="3000" u="sng" dirty="0" smtClean="0"/>
              <a:t> </a:t>
            </a:r>
            <a:r>
              <a:rPr lang="en-US" sz="3000" u="sng" dirty="0" smtClean="0">
                <a:solidFill>
                  <a:srgbClr val="00B050"/>
                </a:solidFill>
              </a:rPr>
              <a:t>God sends Moses to take the Hebrews out to the Promised Land.</a:t>
            </a:r>
          </a:p>
          <a:p>
            <a:r>
              <a:rPr lang="en-US" sz="3000" u="sng" dirty="0" err="1" smtClean="0">
                <a:solidFill>
                  <a:srgbClr val="00B050"/>
                </a:solidFill>
              </a:rPr>
              <a:t>Pharoah</a:t>
            </a:r>
            <a:r>
              <a:rPr lang="en-US" sz="3000" u="sng" dirty="0" smtClean="0">
                <a:solidFill>
                  <a:srgbClr val="00B050"/>
                </a:solidFill>
              </a:rPr>
              <a:t> lets the people go after 10 plagues.</a:t>
            </a:r>
            <a:endParaRPr lang="en-US" sz="3000" u="sng" dirty="0">
              <a:solidFill>
                <a:srgbClr val="00B050"/>
              </a:solidFill>
            </a:endParaRPr>
          </a:p>
        </p:txBody>
      </p:sp>
      <p:pic>
        <p:nvPicPr>
          <p:cNvPr id="7" name="Picture 6" descr="ten-plagues-of-egypt.f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06072" y="0"/>
            <a:ext cx="6037928" cy="731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ed sea ma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5208" y="0"/>
            <a:ext cx="6957392" cy="4800600"/>
          </a:xfrm>
          <a:prstGeom prst="rect">
            <a:avLst/>
          </a:prstGeom>
        </p:spPr>
      </p:pic>
      <p:pic>
        <p:nvPicPr>
          <p:cNvPr id="7" name="Content Placeholder 3" descr="moses-parts-the-red-se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05200"/>
            <a:ext cx="5238750" cy="40386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457200" y="0"/>
            <a:ext cx="2971800" cy="396239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   </a:t>
            </a:r>
            <a:r>
              <a:rPr lang="en-US" u="sng" dirty="0" smtClean="0"/>
              <a:t>God parts the Red Sea,</a:t>
            </a:r>
            <a:r>
              <a:rPr lang="en-US" dirty="0" smtClean="0"/>
              <a:t> Pharaoh's army is drowned.  </a:t>
            </a:r>
            <a:r>
              <a:rPr lang="en-US" u="sng" dirty="0" smtClean="0"/>
              <a:t>Moses and the Hebrews escape.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st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533400"/>
            <a:ext cx="3895344" cy="487680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419600" y="0"/>
            <a:ext cx="4724400" cy="6126163"/>
          </a:xfrm>
        </p:spPr>
        <p:txBody>
          <a:bodyPr/>
          <a:lstStyle/>
          <a:p>
            <a:pPr>
              <a:buNone/>
            </a:pPr>
            <a:r>
              <a:rPr lang="en-US" u="sng" dirty="0" smtClean="0"/>
              <a:t>Moses climbs Mount Sinai and God gives him the Ten Commandments and leads the Hebrews to the Promised Land. </a:t>
            </a:r>
            <a:endParaRPr lang="en-US" u="sng" dirty="0"/>
          </a:p>
        </p:txBody>
      </p:sp>
      <p:pic>
        <p:nvPicPr>
          <p:cNvPr id="7" name="Picture 6" descr="050302_10command_hmed_7a.grid-6x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0831" y="2667000"/>
            <a:ext cx="5675812" cy="4191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4457343"/>
            <a:ext cx="35814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Now a nation of 2 million Hebrews, descended from Abraham, worship the Creator God.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ven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400" y="990600"/>
            <a:ext cx="1828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Abraham</a:t>
            </a:r>
            <a:endParaRPr lang="en-US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1046202"/>
            <a:ext cx="1828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Moses</a:t>
            </a:r>
            <a:endParaRPr lang="en-US" sz="3000" dirty="0"/>
          </a:p>
        </p:txBody>
      </p:sp>
      <p:sp>
        <p:nvSpPr>
          <p:cNvPr id="8" name="TextBox 7"/>
          <p:cNvSpPr txBox="1"/>
          <p:nvPr/>
        </p:nvSpPr>
        <p:spPr>
          <a:xfrm>
            <a:off x="3810000" y="1219200"/>
            <a:ext cx="121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Same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eople-of-the-boo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143000"/>
            <a:ext cx="9184622" cy="5204619"/>
          </a:xfrm>
        </p:spPr>
      </p:pic>
      <p:sp>
        <p:nvSpPr>
          <p:cNvPr id="5" name="TextBox 4"/>
          <p:cNvSpPr txBox="1"/>
          <p:nvPr/>
        </p:nvSpPr>
        <p:spPr>
          <a:xfrm>
            <a:off x="0" y="4191000"/>
            <a:ext cx="289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Judaism </a:t>
            </a:r>
          </a:p>
          <a:p>
            <a:pPr algn="ctr"/>
            <a:r>
              <a:rPr lang="en-US" sz="3000" dirty="0" smtClean="0"/>
              <a:t>(Jewish)</a:t>
            </a:r>
            <a:endParaRPr lang="en-US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3733800" y="4343400"/>
            <a:ext cx="2133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Christianity</a:t>
            </a:r>
            <a:endParaRPr lang="en-US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6781800" y="4114800"/>
            <a:ext cx="182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Islam (Muslim)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Judaism History DOL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2362200"/>
            <a:ext cx="9144000" cy="37639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What did God do at creation?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What did God tell Abraham to do?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How did God take Abraham’s descendants out of Egypt?</a:t>
            </a:r>
          </a:p>
          <a:p>
            <a:pPr marL="514350" indent="-514350">
              <a:buAutoNum type="arabicPeriod"/>
            </a:pPr>
            <a:endParaRPr lang="en-US" sz="3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121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Name</a:t>
            </a:r>
            <a:endParaRPr lang="en-US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600200"/>
            <a:ext cx="7467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i="1" dirty="0" smtClean="0"/>
              <a:t>According to the Torah (Old Testament)…</a:t>
            </a:r>
            <a:endParaRPr lang="en-US" sz="3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eople-of-the-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04019"/>
            <a:ext cx="9184622" cy="520461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0" y="914400"/>
            <a:ext cx="3429000" cy="3429000"/>
          </a:xfrm>
          <a:prstGeom prst="ellipse">
            <a:avLst/>
          </a:prstGeom>
          <a:noFill/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rooklyn_Museum_-_Embarkation_of_the_Pilgrims_-_Robert_Walter_Weir_-_over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85812"/>
            <a:ext cx="9144000" cy="60721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8600"/>
            <a:ext cx="9144000" cy="11430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America was started by people who believed the Judeo-Christian teachings.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1"/>
            <a:ext cx="9144000" cy="27431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000" dirty="0" smtClean="0">
                <a:solidFill>
                  <a:schemeClr val="bg1"/>
                </a:solidFill>
                <a:hlinkClick r:id="rId3" tooltip="William Bradford (Plymouth governor)"/>
              </a:rPr>
              <a:t>Pilgrim William Bradford</a:t>
            </a:r>
            <a:r>
              <a:rPr lang="en-US" sz="3000" dirty="0" smtClean="0">
                <a:solidFill>
                  <a:schemeClr val="bg1"/>
                </a:solidFill>
              </a:rPr>
              <a:t> said: </a:t>
            </a:r>
            <a:r>
              <a:rPr lang="en-US" sz="3000" i="1" dirty="0" smtClean="0">
                <a:solidFill>
                  <a:schemeClr val="bg1"/>
                </a:solidFill>
              </a:rPr>
              <a:t>“The light here kindled [Plymouth, future USA] hath shone unto many, yea in some sort to our whole nation; </a:t>
            </a:r>
            <a:r>
              <a:rPr lang="en-US" sz="3000" i="1" u="sng" dirty="0" smtClean="0">
                <a:solidFill>
                  <a:schemeClr val="bg1"/>
                </a:solidFill>
              </a:rPr>
              <a:t>let the glorious name of </a:t>
            </a:r>
            <a:r>
              <a:rPr lang="en-US" sz="3000" b="1" i="1" u="sng" dirty="0" smtClean="0">
                <a:solidFill>
                  <a:schemeClr val="bg1"/>
                </a:solidFill>
              </a:rPr>
              <a:t>Jehovah</a:t>
            </a:r>
            <a:r>
              <a:rPr lang="en-US" sz="3000" i="1" u="sng" dirty="0" smtClean="0">
                <a:solidFill>
                  <a:schemeClr val="bg1"/>
                </a:solidFill>
              </a:rPr>
              <a:t> have all praise."</a:t>
            </a:r>
            <a:endParaRPr lang="en-US" sz="3000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8600"/>
            <a:ext cx="9144000" cy="838200"/>
          </a:xfrm>
        </p:spPr>
        <p:txBody>
          <a:bodyPr>
            <a:normAutofit/>
          </a:bodyPr>
          <a:lstStyle/>
          <a:p>
            <a:r>
              <a:rPr lang="en-US" sz="4200" u="sng" dirty="0" smtClean="0"/>
              <a:t>Today’s Purpose</a:t>
            </a:r>
            <a:endParaRPr lang="en-US" sz="42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4114800"/>
          </a:xfrm>
        </p:spPr>
        <p:txBody>
          <a:bodyPr>
            <a:normAutofit/>
          </a:bodyPr>
          <a:lstStyle/>
          <a:p>
            <a:pPr algn="ctr" fontAlgn="t">
              <a:buNone/>
            </a:pPr>
            <a:r>
              <a:rPr lang="en-US" sz="4000" dirty="0" smtClean="0">
                <a:latin typeface="Copperplate Gothic Bold" pitchFamily="34" charset="0"/>
              </a:rPr>
              <a:t>Explain Judaism:</a:t>
            </a:r>
          </a:p>
          <a:p>
            <a:pPr algn="ctr" fontAlgn="t">
              <a:buNone/>
            </a:pPr>
            <a:r>
              <a:rPr lang="en-US" sz="1800" dirty="0" smtClean="0">
                <a:latin typeface="Engravers MT" pitchFamily="18" charset="0"/>
              </a:rPr>
              <a:t> </a:t>
            </a:r>
          </a:p>
          <a:p>
            <a:pPr algn="ctr" fontAlgn="t">
              <a:buNone/>
            </a:pPr>
            <a:r>
              <a:rPr lang="en-US" dirty="0" smtClean="0">
                <a:latin typeface="David" pitchFamily="34" charset="-79"/>
                <a:cs typeface="David" pitchFamily="34" charset="-79"/>
              </a:rPr>
              <a:t>Creation                 to                Moses</a:t>
            </a:r>
          </a:p>
          <a:p>
            <a:pPr algn="ctr">
              <a:buNone/>
            </a:pPr>
            <a:endParaRPr lang="en-US" dirty="0"/>
          </a:p>
        </p:txBody>
      </p:sp>
      <p:pic>
        <p:nvPicPr>
          <p:cNvPr id="8" name="Picture 7" descr="Hest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48656" y="2286000"/>
            <a:ext cx="3895344" cy="4876800"/>
          </a:xfrm>
          <a:prstGeom prst="rect">
            <a:avLst/>
          </a:prstGeom>
        </p:spPr>
      </p:pic>
      <p:pic>
        <p:nvPicPr>
          <p:cNvPr id="10" name="Picture 9" descr="creation-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44930" y="2514600"/>
            <a:ext cx="5204509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orld-continents-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597023" y="-1295400"/>
            <a:ext cx="18109457" cy="1082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Mod-Eur-blank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308" y="0"/>
            <a:ext cx="8743692" cy="70632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77000" y="19812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Persia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00" y="54102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Babylon</a:t>
            </a:r>
            <a:endParaRPr lang="en-US" sz="32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943600" y="4876800"/>
            <a:ext cx="1066800" cy="15240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8458200" y="6019800"/>
            <a:ext cx="685800" cy="7620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676400" y="2971800"/>
            <a:ext cx="381000" cy="38100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-152400" y="1219200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Rome</a:t>
            </a:r>
            <a:endParaRPr lang="en-US" sz="3200" dirty="0"/>
          </a:p>
        </p:txBody>
      </p:sp>
      <p:sp>
        <p:nvSpPr>
          <p:cNvPr id="10" name="Oval 9"/>
          <p:cNvSpPr/>
          <p:nvPr/>
        </p:nvSpPr>
        <p:spPr>
          <a:xfrm>
            <a:off x="7239000" y="3886200"/>
            <a:ext cx="609600" cy="213360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intable-Timeline-Template-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5" y="0"/>
            <a:ext cx="887767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76200"/>
            <a:ext cx="25908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Judaism:  </a:t>
            </a:r>
            <a:r>
              <a:rPr lang="en-US" sz="2700" i="1" dirty="0" smtClean="0"/>
              <a:t>From Creation </a:t>
            </a:r>
            <a:br>
              <a:rPr lang="en-US" sz="2700" i="1" dirty="0" smtClean="0"/>
            </a:br>
            <a:r>
              <a:rPr lang="en-US" sz="2700" i="1" dirty="0" smtClean="0"/>
              <a:t>to King Solomon</a:t>
            </a:r>
            <a:endParaRPr lang="en-US" sz="27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32004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11,000</a:t>
            </a:r>
          </a:p>
          <a:p>
            <a:pPr algn="ctr"/>
            <a:r>
              <a:rPr lang="en-US" sz="1400" dirty="0" smtClean="0"/>
              <a:t> B.C.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75260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Creation, Adam Falls:</a:t>
            </a:r>
            <a:endParaRPr 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1447800" y="441960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Noah: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2286000" y="1828800"/>
            <a:ext cx="91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Abraham: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0" y="38100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5000 B.C.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886200" y="1752600"/>
            <a:ext cx="129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Slaves in Egypt and Moses: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4648200" y="4369713"/>
            <a:ext cx="1447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Ten Commandments, Promised Land!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5486400" y="1795790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King Saul:</a:t>
            </a:r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6324600" y="4419600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King David: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7162800" y="1828800"/>
            <a:ext cx="1066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King  Solomon:</a:t>
            </a:r>
            <a:endParaRPr 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3048000" y="4419600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Jacob &amp; sons in Egypt: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3886200" y="3210580"/>
            <a:ext cx="83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1500</a:t>
            </a:r>
          </a:p>
          <a:p>
            <a:pPr algn="ctr"/>
            <a:r>
              <a:rPr lang="en-US" sz="1400" dirty="0" smtClean="0"/>
              <a:t> B.C.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3124200" y="38100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1900 B.C.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2286000" y="31242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2200 B.C.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6324600" y="37338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____ B.C.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5562600" y="31242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____ B.C.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4724400" y="38100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1460 B.C.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162800" y="31242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____ B.C.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creation-im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4150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67400" y="1828800"/>
            <a:ext cx="3276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u="sng" dirty="0" smtClean="0">
                <a:solidFill>
                  <a:schemeClr val="bg1"/>
                </a:solidFill>
              </a:rPr>
              <a:t>God created the heavens and the Earth in 6 days.  Man is made in God’s image.</a:t>
            </a:r>
            <a:endParaRPr lang="en-US" sz="3000" u="sng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828800"/>
            <a:ext cx="152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How is the globe different from today?</a:t>
            </a:r>
            <a:endParaRPr lang="en-US" sz="3000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762000" y="1600200"/>
            <a:ext cx="75438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19394</TotalTime>
  <Words>600</Words>
  <Application>Microsoft Office PowerPoint</Application>
  <PresentationFormat>On-screen Show (4:3)</PresentationFormat>
  <Paragraphs>77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2-10-2015  SS Do Now:</vt:lpstr>
      <vt:lpstr>Slide 2</vt:lpstr>
      <vt:lpstr>Slide 3</vt:lpstr>
      <vt:lpstr>America was started by people who believed the Judeo-Christian teachings.</vt:lpstr>
      <vt:lpstr>Today’s Purpose</vt:lpstr>
      <vt:lpstr>Slide 6</vt:lpstr>
      <vt:lpstr>Slide 7</vt:lpstr>
      <vt:lpstr>Judaism:  From Creation  to King Solomon</vt:lpstr>
      <vt:lpstr>Slide 9</vt:lpstr>
      <vt:lpstr>Adam and Eve Fall</vt:lpstr>
      <vt:lpstr>Slide 11</vt:lpstr>
      <vt:lpstr>Adam has children and grandchildren. Their hearts are only evil continually.  Lying, hatred and violence spread.</vt:lpstr>
      <vt:lpstr>But God warns Noah to make an ark and sends two of every land animal to him to save.</vt:lpstr>
      <vt:lpstr>For a while all is well, then men forget to worship the Creator.   God speaks to Abraham to leave Ur and go to a new land.</vt:lpstr>
      <vt:lpstr>Slide 15</vt:lpstr>
      <vt:lpstr>Slide 16</vt:lpstr>
      <vt:lpstr>Slide 17</vt:lpstr>
      <vt:lpstr>Slide 18</vt:lpstr>
      <vt:lpstr>Slide 19</vt:lpstr>
      <vt:lpstr>Judaism History DOL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9-15-2014  Sci. Do Now:</dc:title>
  <dc:creator>School_user</dc:creator>
  <cp:lastModifiedBy>School_user</cp:lastModifiedBy>
  <cp:revision>141</cp:revision>
  <dcterms:created xsi:type="dcterms:W3CDTF">2014-09-14T00:30:47Z</dcterms:created>
  <dcterms:modified xsi:type="dcterms:W3CDTF">2015-02-11T15:48:41Z</dcterms:modified>
</cp:coreProperties>
</file>